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_rels/slide5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21.xml" ContentType="application/vnd.openxmlformats-officedocument.presentationml.slide+xml"/>
  <Override PartName="/ppt/_rels/presentation.xml.rels" ContentType="application/vnd.openxmlformats-package.relationships+xml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wmf" ContentType="image/x-wmf"/>
  <Override PartName="/ppt/media/image20.wmf" ContentType="image/x-wmf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media/image34.png" ContentType="image/png"/>
  <Override PartName="/ppt/media/image27.png" ContentType="image/png"/>
  <Override PartName="/ppt/media/image3.wmf" ContentType="image/x-wmf"/>
  <Override PartName="/ppt/media/image28.png" ContentType="image/png"/>
  <Override PartName="/ppt/media/image4.wmf" ContentType="image/x-wmf"/>
  <Override PartName="/ppt/media/image29.png" ContentType="image/png"/>
  <Override PartName="/ppt/media/image5.wmf" ContentType="image/x-wmf"/>
  <Override PartName="/ppt/media/image6.wmf" ContentType="image/x-wmf"/>
  <Override PartName="/ppt/media/image40.png" ContentType="image/png"/>
  <Override PartName="/ppt/media/image25.png" ContentType="image/png"/>
  <Override PartName="/ppt/media/image1.wmf" ContentType="image/x-wmf"/>
  <Override PartName="/ppt/media/image10.wmf" ContentType="image/x-wmf"/>
  <Override PartName="/ppt/media/image38.png" ContentType="image/png"/>
  <Override PartName="/ppt/media/image12.jpeg" ContentType="image/jpeg"/>
  <Override PartName="/ppt/media/image39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36.png" ContentType="image/png"/>
  <Override PartName="/ppt/media/image48.png" ContentType="image/png"/>
  <Override PartName="/ppt/media/image13.png" ContentType="image/png"/>
  <Override PartName="/ppt/media/image37.png" ContentType="image/png"/>
  <Override PartName="/ppt/media/image49.png" ContentType="image/png"/>
  <Override PartName="/ppt/media/image51.png" ContentType="image/png"/>
  <Override PartName="/ppt/media/image52.png" ContentType="image/png"/>
  <Override PartName="/ppt/media/image35.png" ContentType="image/png"/>
  <Override PartName="/ppt/media/image33.png" ContentType="image/png"/>
  <Override PartName="/ppt/media/image41.png" ContentType="image/png"/>
  <Override PartName="/ppt/media/image7.wmf" ContentType="image/x-wmf"/>
  <Override PartName="/ppt/media/image32.png" ContentType="image/png"/>
  <Override PartName="/ppt/media/image31.png" ContentType="image/png"/>
  <Override PartName="/ppt/media/image30.png" ContentType="image/png"/>
  <Override PartName="/ppt/media/image9.png" ContentType="image/png"/>
  <Override PartName="/ppt/media/image18.png" ContentType="image/png"/>
  <Override PartName="/ppt/media/image42.png" ContentType="image/png"/>
  <Override PartName="/ppt/media/image8.wmf" ContentType="image/x-wmf"/>
  <Override PartName="/ppt/media/image50.png" ContentType="image/png"/>
  <Override PartName="/ppt/media/image11.wmf" ContentType="image/x-wmf"/>
  <Override PartName="/ppt/media/image26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1" r:id="rId3"/>
    <p:sldMasterId id="2147483653" r:id="rId4"/>
    <p:sldMasterId id="2147483655" r:id="rId5"/>
    <p:sldMasterId id="2147483657" r:id="rId6"/>
    <p:sldMasterId id="2147483658" r:id="rId7"/>
    <p:sldMasterId id="2147483659" r:id="rId8"/>
    <p:sldMasterId id="2147483660" r:id="rId9"/>
    <p:sldMasterId id="2147483661" r:id="rId10"/>
    <p:sldMasterId id="2147483662" r:id="rId11"/>
    <p:sldMasterId id="2147483663" r:id="rId12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28C99ED-46CE-481F-B527-31F6E57C43F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CFBDAC9-A0E6-42C2-9F69-E1088D39CAD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1F0D5AA-0B7B-40D9-9B93-944CB49F72F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7F2FCDC-8A52-40C0-8948-0776C483AB7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8C79DEF-114E-4238-B3B4-479B9942830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3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4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5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13C6B05-ADD1-497C-842E-44BA958E9C55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F43DC7D-EFDC-439D-8B5D-93C729162142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92D631A-5220-42CA-951A-4CB4EB638FA9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0DC8949-ACF3-4798-8F98-1C54936091D4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2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D50B329-8010-4009-8A52-BB9696A7FBA7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4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0A57E4C-502C-4863-A03C-CC4F427A56BD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" name="PlaceHolder 5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6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E792854-CEFE-40DF-BEBA-AE9937B991F7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072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072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7FA4B79-AE04-42F2-97EC-C46D41749925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PlaceHolder 6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B2436BF-9586-4874-92B9-45C12FB434E9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6DD0CD5-26F6-4C65-B879-E2AA1E969C63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ldNum" idx="26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689B591-01DB-483B-A1D1-9BC72CACD222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wmf"/><Relationship Id="rId2" Type="http://schemas.openxmlformats.org/officeDocument/2006/relationships/slideLayout" Target="../slideLayouts/slideLayout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wmf"/><Relationship Id="rId2" Type="http://schemas.openxmlformats.org/officeDocument/2006/relationships/slideLayout" Target="../slideLayouts/slideLayout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9.wmf"/><Relationship Id="rId2" Type="http://schemas.openxmlformats.org/officeDocument/2006/relationships/image" Target="../media/image20.wmf"/><Relationship Id="rId3" Type="http://schemas.openxmlformats.org/officeDocument/2006/relationships/slideLayout" Target="../slideLayouts/slideLayout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wmf"/><Relationship Id="rId2" Type="http://schemas.openxmlformats.org/officeDocument/2006/relationships/slideLayout" Target="../slideLayouts/slideLayout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slideLayout" Target="../slideLayouts/slideLayout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wmf"/><Relationship Id="rId2" Type="http://schemas.openxmlformats.org/officeDocument/2006/relationships/slideLayout" Target="../slideLayouts/slideLayout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slideLayout" Target="../slideLayouts/slideLayout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slideLayout" Target="../slideLayouts/slideLayout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slideLayout" Target="../slideLayouts/slideLayout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slideLayout" Target="../slideLayouts/slideLayout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wmf"/><Relationship Id="rId2" Type="http://schemas.openxmlformats.org/officeDocument/2006/relationships/slideLayout" Target="../slideLayouts/slideLayout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wmf"/><Relationship Id="rId2" Type="http://schemas.openxmlformats.org/officeDocument/2006/relationships/slideLayout" Target="../slideLayouts/slideLayout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wmf"/><Relationship Id="rId2" Type="http://schemas.openxmlformats.org/officeDocument/2006/relationships/slideLayout" Target="../slideLayouts/slideLayout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wmf"/><Relationship Id="rId2" Type="http://schemas.openxmlformats.org/officeDocument/2006/relationships/slideLayout" Target="../slideLayouts/slideLayout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wmf"/><Relationship Id="rId2" Type="http://schemas.openxmlformats.org/officeDocument/2006/relationships/slideLayout" Target="../slideLayouts/slideLayout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3"/>
          <p:cNvSpPr/>
          <p:nvPr/>
        </p:nvSpPr>
        <p:spPr>
          <a:xfrm>
            <a:off x="4640400" y="299880"/>
            <a:ext cx="24411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ptos"/>
              </a:rPr>
              <a:t>DC Microgrid Control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209520" y="17460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9999"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212121"/>
                </a:solidFill>
                <a:latin typeface="Menlo"/>
              </a:rPr>
              <a:t>plotCombinedControlDesignVariation</a:t>
            </a:r>
            <a:br>
              <a:rPr sz="4400"/>
            </a:br>
            <a:r>
              <a:rPr b="0" lang="en-US" sz="1800" spc="-1" strike="noStrike">
                <a:solidFill>
                  <a:schemeClr val="dk1"/>
                </a:solidFill>
                <a:latin typeface="Menlo"/>
              </a:rPr>
              <a:t>P_DG_Range = -15:step_size:10; </a:t>
            </a:r>
            <a:r>
              <a:rPr b="0" lang="en-US" sz="1800" spc="-1" strike="noStrike">
                <a:solidFill>
                  <a:srgbClr val="008013"/>
                </a:solidFill>
                <a:latin typeface="Menlo"/>
              </a:rPr>
              <a:t>% Range for P_DG in linear scale</a:t>
            </a:r>
            <a:br>
              <a:rPr sz="1800"/>
            </a:br>
            <a:r>
              <a:rPr b="0" lang="en-US" sz="1800" spc="-1" strike="noStrike">
                <a:solidFill>
                  <a:schemeClr val="dk1"/>
                </a:solidFill>
                <a:latin typeface="Menlo"/>
              </a:rPr>
              <a:t>P_Line_Range = 0:step_size:15; </a:t>
            </a:r>
            <a:r>
              <a:rPr b="0" lang="en-US" sz="1800" spc="-1" strike="noStrike">
                <a:solidFill>
                  <a:srgbClr val="008013"/>
                </a:solidFill>
                <a:latin typeface="Menlo"/>
              </a:rPr>
              <a:t>% Range for P_Line in linear scale</a:t>
            </a:r>
            <a:br>
              <a:rPr sz="1800"/>
            </a:b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9" name="Picture 4" descr=""/>
          <p:cNvPicPr/>
          <p:nvPr/>
        </p:nvPicPr>
        <p:blipFill>
          <a:blip r:embed="rId1"/>
          <a:stretch/>
        </p:blipFill>
        <p:spPr>
          <a:xfrm>
            <a:off x="0" y="1073160"/>
            <a:ext cx="12190680" cy="606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9999"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212121"/>
                </a:solidFill>
                <a:latin typeface="Menlo"/>
              </a:rPr>
              <a:t>plotCombinedControlDesignVariation</a:t>
            </a:r>
            <a:br>
              <a:rPr sz="4400"/>
            </a:br>
            <a:r>
              <a:rPr b="0" lang="en-US" sz="1800" spc="-1" strike="noStrike">
                <a:solidFill>
                  <a:schemeClr val="dk1"/>
                </a:solidFill>
                <a:latin typeface="Menlo"/>
              </a:rPr>
              <a:t>piVals = P_DG + deltaP_DG * rand(1, numOfDGs);</a:t>
            </a:r>
            <a:br>
              <a:rPr sz="1800"/>
            </a:br>
            <a:r>
              <a:rPr b="0" lang="en-US" sz="1800" spc="-1" strike="noStrike">
                <a:solidFill>
                  <a:schemeClr val="dk1"/>
                </a:solidFill>
                <a:latin typeface="Menlo"/>
              </a:rPr>
              <a:t>plVals = P_Line + deltaP_Line * rand(1, numOfLines);</a:t>
            </a:r>
            <a:br>
              <a:rPr sz="1800"/>
            </a:b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" name="Picture 4" descr=""/>
          <p:cNvPicPr/>
          <p:nvPr/>
        </p:nvPicPr>
        <p:blipFill>
          <a:blip r:embed="rId1"/>
          <a:stretch/>
        </p:blipFill>
        <p:spPr>
          <a:xfrm>
            <a:off x="3971880" y="2467080"/>
            <a:ext cx="4246560" cy="3179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9999"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212121"/>
                </a:solidFill>
                <a:latin typeface="Menlo"/>
              </a:rPr>
              <a:t>plotCombinedControlDesignVariation</a:t>
            </a:r>
            <a:br>
              <a:rPr sz="4400"/>
            </a:br>
            <a:r>
              <a:rPr b="0" lang="en-US" sz="1800" spc="-1" strike="noStrike">
                <a:solidFill>
                  <a:schemeClr val="dk1"/>
                </a:solidFill>
                <a:latin typeface="Menlo"/>
              </a:rPr>
              <a:t>piVals = P_DG + rand(1, numOfDGs) + 1/2 * deltaP_DG;</a:t>
            </a:r>
            <a:br>
              <a:rPr sz="1800"/>
            </a:br>
            <a:r>
              <a:rPr b="0" lang="en-US" sz="1800" spc="-1" strike="noStrike">
                <a:solidFill>
                  <a:schemeClr val="dk1"/>
                </a:solidFill>
                <a:latin typeface="Menlo"/>
              </a:rPr>
              <a:t>plVals = P_Line + rand(1, numOfLines) + 1/2 * deltaP_Line;</a:t>
            </a:r>
            <a:br>
              <a:rPr sz="1800"/>
            </a:b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3" name="Picture 4" descr=""/>
          <p:cNvPicPr/>
          <p:nvPr/>
        </p:nvPicPr>
        <p:blipFill>
          <a:blip r:embed="rId1"/>
          <a:stretch/>
        </p:blipFill>
        <p:spPr>
          <a:xfrm>
            <a:off x="3629160" y="2514600"/>
            <a:ext cx="4246560" cy="3179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88" descr=""/>
          <p:cNvPicPr/>
          <p:nvPr/>
        </p:nvPicPr>
        <p:blipFill>
          <a:blip r:embed="rId1"/>
          <a:stretch/>
        </p:blipFill>
        <p:spPr>
          <a:xfrm>
            <a:off x="2057400" y="685800"/>
            <a:ext cx="7999920" cy="6315480"/>
          </a:xfrm>
          <a:prstGeom prst="rect">
            <a:avLst/>
          </a:prstGeom>
          <a:ln w="0">
            <a:noFill/>
          </a:ln>
        </p:spPr>
      </p:pic>
      <p:sp>
        <p:nvSpPr>
          <p:cNvPr id="75" name="TextBox 89"/>
          <p:cNvSpPr/>
          <p:nvPr/>
        </p:nvSpPr>
        <p:spPr>
          <a:xfrm>
            <a:off x="511200" y="228600"/>
            <a:ext cx="6574320" cy="38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onsolas;Courier"/>
              </a:rPr>
              <a:t>piVals = P_DG + deltaP_DG * rand(1, numOfDGs) - 1/2 * deltaP_DG;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onsolas;Courier"/>
              </a:rPr>
              <a:t>            </a:t>
            </a:r>
            <a:r>
              <a:rPr b="0" lang="en-US" sz="1000" spc="-1" strike="noStrike">
                <a:solidFill>
                  <a:srgbClr val="000000"/>
                </a:solidFill>
                <a:latin typeface="Consolas;Courier"/>
              </a:rPr>
              <a:t>plVals = P_Line + deltaP_Line * rand(1, numOfLines) - 1/2 * deltaP_Line;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Rectangle 90"/>
          <p:cNvSpPr/>
          <p:nvPr/>
        </p:nvSpPr>
        <p:spPr>
          <a:xfrm rot="21535200">
            <a:off x="5403600" y="3051360"/>
            <a:ext cx="384120" cy="33552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Straight Connector 91"/>
          <p:cNvSpPr/>
          <p:nvPr/>
        </p:nvSpPr>
        <p:spPr>
          <a:xfrm>
            <a:off x="5414400" y="2057400"/>
            <a:ext cx="360" cy="32004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Straight Connector 92"/>
          <p:cNvSpPr/>
          <p:nvPr/>
        </p:nvSpPr>
        <p:spPr>
          <a:xfrm>
            <a:off x="5774400" y="2057400"/>
            <a:ext cx="360" cy="32004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Straight Connector 93"/>
          <p:cNvSpPr/>
          <p:nvPr/>
        </p:nvSpPr>
        <p:spPr>
          <a:xfrm flipH="1">
            <a:off x="4174200" y="3344400"/>
            <a:ext cx="3369600" cy="36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Straight Connector 94"/>
          <p:cNvSpPr/>
          <p:nvPr/>
        </p:nvSpPr>
        <p:spPr>
          <a:xfrm flipH="1">
            <a:off x="4174200" y="3092400"/>
            <a:ext cx="3369600" cy="36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95" descr=""/>
          <p:cNvPicPr/>
          <p:nvPr/>
        </p:nvPicPr>
        <p:blipFill>
          <a:blip r:embed="rId1"/>
          <a:stretch/>
        </p:blipFill>
        <p:spPr>
          <a:xfrm>
            <a:off x="7027920" y="360"/>
            <a:ext cx="4629600" cy="6856560"/>
          </a:xfrm>
          <a:prstGeom prst="rect">
            <a:avLst/>
          </a:prstGeom>
          <a:ln w="0">
            <a:noFill/>
          </a:ln>
        </p:spPr>
      </p:pic>
      <p:pic>
        <p:nvPicPr>
          <p:cNvPr id="82" name="Picture 96" descr=""/>
          <p:cNvPicPr/>
          <p:nvPr/>
        </p:nvPicPr>
        <p:blipFill>
          <a:blip r:embed="rId2"/>
          <a:stretch/>
        </p:blipFill>
        <p:spPr>
          <a:xfrm>
            <a:off x="238320" y="53640"/>
            <a:ext cx="5247000" cy="3067920"/>
          </a:xfrm>
          <a:prstGeom prst="rect">
            <a:avLst/>
          </a:prstGeom>
          <a:ln w="0">
            <a:noFill/>
          </a:ln>
        </p:spPr>
      </p:pic>
      <p:pic>
        <p:nvPicPr>
          <p:cNvPr id="83" name="Picture 97" descr=""/>
          <p:cNvPicPr/>
          <p:nvPr/>
        </p:nvPicPr>
        <p:blipFill>
          <a:blip r:embed="rId3"/>
          <a:stretch/>
        </p:blipFill>
        <p:spPr>
          <a:xfrm>
            <a:off x="85320" y="3019680"/>
            <a:ext cx="5400000" cy="2694240"/>
          </a:xfrm>
          <a:prstGeom prst="rect">
            <a:avLst/>
          </a:prstGeom>
          <a:ln w="0">
            <a:noFill/>
          </a:ln>
        </p:spPr>
      </p:pic>
      <p:pic>
        <p:nvPicPr>
          <p:cNvPr id="84" name="Picture 98" descr=""/>
          <p:cNvPicPr/>
          <p:nvPr/>
        </p:nvPicPr>
        <p:blipFill>
          <a:blip r:embed="rId4"/>
          <a:stretch/>
        </p:blipFill>
        <p:spPr>
          <a:xfrm>
            <a:off x="152640" y="5715000"/>
            <a:ext cx="6247080" cy="1384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342720" y="13428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e00ff"/>
                </a:solidFill>
                <a:latin typeface="Menlo"/>
              </a:rPr>
              <a:t>function </a:t>
            </a:r>
            <a:r>
              <a:rPr b="0" lang="en-US" sz="1200" spc="-1" strike="noStrike">
                <a:solidFill>
                  <a:schemeClr val="dk1"/>
                </a:solidFill>
                <a:latin typeface="Menlo"/>
              </a:rPr>
              <a:t>plotTestBothFeasibility</a:t>
            </a:r>
            <a:br>
              <a:rPr sz="1200"/>
            </a:br>
            <a:r>
              <a:rPr b="0" lang="en-US" sz="1200" spc="-1" strike="noStrike">
                <a:solidFill>
                  <a:schemeClr val="dk1"/>
                </a:solidFill>
                <a:latin typeface="Menlo"/>
              </a:rPr>
              <a:t>step_size = 0.5;</a:t>
            </a:r>
            <a:br>
              <a:rPr sz="1200"/>
            </a:br>
            <a:r>
              <a:rPr b="0" lang="en-US" sz="1200" spc="-1" strike="noStrike">
                <a:solidFill>
                  <a:schemeClr val="dk1"/>
                </a:solidFill>
                <a:latin typeface="Menlo"/>
              </a:rPr>
              <a:t>piRange = 10.^(-5:step_size:0); </a:t>
            </a:r>
            <a:br>
              <a:rPr sz="1200"/>
            </a:br>
            <a:r>
              <a:rPr b="0" lang="en-US" sz="1200" spc="-1" strike="noStrike">
                <a:solidFill>
                  <a:schemeClr val="dk1"/>
                </a:solidFill>
                <a:latin typeface="Menlo"/>
              </a:rPr>
              <a:t>plRange = 10.^(-5:step_size:0;</a:t>
            </a:r>
            <a:br>
              <a:rPr sz="1200"/>
            </a:br>
            <a:r>
              <a:rPr b="0" lang="en-US" sz="1200" spc="-1" strike="noStrike">
                <a:solidFill>
                  <a:schemeClr val="dk1"/>
                </a:solidFill>
                <a:latin typeface="Menlo"/>
              </a:rPr>
              <a:t>squareSize = step_size</a:t>
            </a:r>
            <a:br>
              <a:rPr sz="1200"/>
            </a:br>
            <a:r>
              <a:rPr b="0" lang="en-US" sz="1200" spc="-1" strike="noStrike">
                <a:solidFill>
                  <a:srgbClr val="008013"/>
                </a:solidFill>
                <a:latin typeface="Menlo"/>
              </a:rPr>
              <a:t> </a:t>
            </a:r>
            <a:r>
              <a:rPr b="0" lang="en-US" sz="1200" spc="-1" strike="noStrike">
                <a:solidFill>
                  <a:schemeClr val="dk1"/>
                </a:solidFill>
                <a:latin typeface="Menlo"/>
              </a:rPr>
              <a:t>numRandomPoints = 10;</a:t>
            </a:r>
            <a:br>
              <a:rPr sz="1200"/>
            </a:br>
            <a:br>
              <a:rPr sz="1200"/>
            </a:b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6" name="Picture 3" descr=""/>
          <p:cNvPicPr/>
          <p:nvPr/>
        </p:nvPicPr>
        <p:blipFill>
          <a:blip r:embed="rId1"/>
          <a:stretch/>
        </p:blipFill>
        <p:spPr>
          <a:xfrm>
            <a:off x="-95400" y="1158840"/>
            <a:ext cx="12191040" cy="6063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5680" y="-9216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e00ff"/>
                </a:solidFill>
                <a:latin typeface="Menlo"/>
              </a:rPr>
              <a:t>function </a:t>
            </a:r>
            <a:r>
              <a:rPr b="0" lang="en-US" sz="1200" spc="-1" strike="noStrike">
                <a:solidFill>
                  <a:schemeClr val="dk1"/>
                </a:solidFill>
                <a:latin typeface="Menlo"/>
              </a:rPr>
              <a:t>plotTestBothFeasibility</a:t>
            </a:r>
            <a:br>
              <a:rPr sz="1200"/>
            </a:br>
            <a:r>
              <a:rPr b="0" lang="en-US" sz="1200" spc="-1" strike="noStrike">
                <a:solidFill>
                  <a:schemeClr val="dk1"/>
                </a:solidFill>
                <a:latin typeface="Menlo"/>
              </a:rPr>
              <a:t>step_size = 0.5;</a:t>
            </a:r>
            <a:br>
              <a:rPr sz="1200"/>
            </a:br>
            <a:r>
              <a:rPr b="0" lang="en-US" sz="1200" spc="-1" strike="noStrike">
                <a:solidFill>
                  <a:schemeClr val="dk1"/>
                </a:solidFill>
                <a:latin typeface="Menlo"/>
              </a:rPr>
              <a:t>piRange = 10.^(-5:step_size:5); </a:t>
            </a:r>
            <a:br>
              <a:rPr sz="1200"/>
            </a:br>
            <a:r>
              <a:rPr b="0" lang="en-US" sz="1200" spc="-1" strike="noStrike">
                <a:solidFill>
                  <a:schemeClr val="dk1"/>
                </a:solidFill>
                <a:latin typeface="Menlo"/>
              </a:rPr>
              <a:t>plRange = 10.^(-5:step_size:5;</a:t>
            </a:r>
            <a:br>
              <a:rPr sz="1200"/>
            </a:br>
            <a:r>
              <a:rPr b="0" lang="en-US" sz="1200" spc="-1" strike="noStrike">
                <a:solidFill>
                  <a:schemeClr val="dk1"/>
                </a:solidFill>
                <a:latin typeface="Menlo"/>
              </a:rPr>
              <a:t>squareSize = step_size</a:t>
            </a:r>
            <a:br>
              <a:rPr sz="1200"/>
            </a:br>
            <a:r>
              <a:rPr b="0" lang="en-US" sz="1200" spc="-1" strike="noStrike">
                <a:solidFill>
                  <a:srgbClr val="008013"/>
                </a:solidFill>
                <a:latin typeface="Menlo"/>
              </a:rPr>
              <a:t> </a:t>
            </a:r>
            <a:r>
              <a:rPr b="0" lang="en-US" sz="1200" spc="-1" strike="noStrike">
                <a:solidFill>
                  <a:schemeClr val="dk1"/>
                </a:solidFill>
                <a:latin typeface="Menlo"/>
              </a:rPr>
              <a:t>numRandomPoints = 10;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8" name="Picture 5" descr=""/>
          <p:cNvPicPr/>
          <p:nvPr/>
        </p:nvPicPr>
        <p:blipFill>
          <a:blip r:embed="rId1"/>
          <a:stretch/>
        </p:blipFill>
        <p:spPr>
          <a:xfrm>
            <a:off x="0" y="1233000"/>
            <a:ext cx="12191040" cy="6063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495720" y="1371600"/>
            <a:ext cx="5447160" cy="4304160"/>
          </a:xfrm>
          <a:prstGeom prst="rect">
            <a:avLst/>
          </a:prstGeom>
          <a:ln w="0">
            <a:noFill/>
          </a:ln>
        </p:spPr>
      </p:pic>
      <p:pic>
        <p:nvPicPr>
          <p:cNvPr id="90" name="" descr=""/>
          <p:cNvPicPr/>
          <p:nvPr/>
        </p:nvPicPr>
        <p:blipFill>
          <a:blip r:embed="rId2"/>
          <a:stretch/>
        </p:blipFill>
        <p:spPr>
          <a:xfrm>
            <a:off x="7086600" y="1867320"/>
            <a:ext cx="5447160" cy="4304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3924720" y="1828800"/>
            <a:ext cx="5447160" cy="4304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"/>
          <p:cNvSpPr/>
          <p:nvPr/>
        </p:nvSpPr>
        <p:spPr>
          <a:xfrm>
            <a:off x="2514600" y="330120"/>
            <a:ext cx="582084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"/>
          <p:cNvSpPr/>
          <p:nvPr/>
        </p:nvSpPr>
        <p:spPr>
          <a:xfrm>
            <a:off x="4343400" y="630720"/>
            <a:ext cx="623520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con7_2, con7_3];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"/>
          <p:cNvSpPr/>
          <p:nvPr/>
        </p:nvSpPr>
        <p:spPr>
          <a:xfrm>
            <a:off x="5282640" y="914400"/>
            <a:ext cx="706140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con7_2, con7_3, con8];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81360" y="0"/>
            <a:ext cx="403308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6172200" y="1600200"/>
            <a:ext cx="2748240" cy="2285640"/>
          </a:xfrm>
          <a:prstGeom prst="rect">
            <a:avLst/>
          </a:prstGeom>
          <a:ln w="0">
            <a:noFill/>
          </a:ln>
        </p:spPr>
      </p:pic>
      <p:pic>
        <p:nvPicPr>
          <p:cNvPr id="97" name="" descr=""/>
          <p:cNvPicPr/>
          <p:nvPr/>
        </p:nvPicPr>
        <p:blipFill>
          <a:blip r:embed="rId2"/>
          <a:stretch/>
        </p:blipFill>
        <p:spPr>
          <a:xfrm>
            <a:off x="3195360" y="1600200"/>
            <a:ext cx="2747880" cy="2285640"/>
          </a:xfrm>
          <a:prstGeom prst="rect">
            <a:avLst/>
          </a:prstGeom>
          <a:ln w="0">
            <a:noFill/>
          </a:ln>
        </p:spPr>
      </p:pic>
      <p:pic>
        <p:nvPicPr>
          <p:cNvPr id="98" name="" descr=""/>
          <p:cNvPicPr/>
          <p:nvPr/>
        </p:nvPicPr>
        <p:blipFill>
          <a:blip r:embed="rId3"/>
          <a:stretch/>
        </p:blipFill>
        <p:spPr>
          <a:xfrm>
            <a:off x="9144000" y="1511280"/>
            <a:ext cx="2854800" cy="2374560"/>
          </a:xfrm>
          <a:prstGeom prst="rect">
            <a:avLst/>
          </a:prstGeom>
          <a:ln w="0">
            <a:noFill/>
          </a:ln>
        </p:spPr>
      </p:pic>
      <p:pic>
        <p:nvPicPr>
          <p:cNvPr id="99" name="" descr=""/>
          <p:cNvPicPr/>
          <p:nvPr/>
        </p:nvPicPr>
        <p:blipFill>
          <a:blip r:embed="rId4"/>
          <a:stretch/>
        </p:blipFill>
        <p:spPr>
          <a:xfrm>
            <a:off x="457200" y="1600200"/>
            <a:ext cx="2626200" cy="2184480"/>
          </a:xfrm>
          <a:prstGeom prst="rect">
            <a:avLst/>
          </a:prstGeom>
          <a:ln w="0">
            <a:noFill/>
          </a:ln>
        </p:spPr>
      </p:pic>
      <p:pic>
        <p:nvPicPr>
          <p:cNvPr id="100" name="" descr=""/>
          <p:cNvPicPr/>
          <p:nvPr/>
        </p:nvPicPr>
        <p:blipFill>
          <a:blip r:embed="rId5"/>
          <a:stretch/>
        </p:blipFill>
        <p:spPr>
          <a:xfrm>
            <a:off x="228600" y="4191480"/>
            <a:ext cx="2930400" cy="2437560"/>
          </a:xfrm>
          <a:prstGeom prst="rect">
            <a:avLst/>
          </a:prstGeom>
          <a:ln w="0">
            <a:noFill/>
          </a:ln>
        </p:spPr>
      </p:pic>
      <p:pic>
        <p:nvPicPr>
          <p:cNvPr id="101" name="" descr=""/>
          <p:cNvPicPr/>
          <p:nvPr/>
        </p:nvPicPr>
        <p:blipFill>
          <a:blip r:embed="rId6"/>
          <a:stretch/>
        </p:blipFill>
        <p:spPr>
          <a:xfrm rot="15000">
            <a:off x="9258480" y="4120920"/>
            <a:ext cx="2851200" cy="2371680"/>
          </a:xfrm>
          <a:prstGeom prst="rect">
            <a:avLst/>
          </a:prstGeom>
          <a:ln w="0">
            <a:noFill/>
          </a:ln>
        </p:spPr>
      </p:pic>
      <p:pic>
        <p:nvPicPr>
          <p:cNvPr id="102" name="" descr=""/>
          <p:cNvPicPr/>
          <p:nvPr/>
        </p:nvPicPr>
        <p:blipFill>
          <a:blip r:embed="rId7"/>
          <a:stretch/>
        </p:blipFill>
        <p:spPr>
          <a:xfrm>
            <a:off x="6167160" y="4114800"/>
            <a:ext cx="2747880" cy="2285640"/>
          </a:xfrm>
          <a:prstGeom prst="rect">
            <a:avLst/>
          </a:prstGeom>
          <a:ln w="0">
            <a:noFill/>
          </a:ln>
        </p:spPr>
      </p:pic>
      <p:pic>
        <p:nvPicPr>
          <p:cNvPr id="103" name="" descr=""/>
          <p:cNvPicPr/>
          <p:nvPr/>
        </p:nvPicPr>
        <p:blipFill>
          <a:blip r:embed="rId8"/>
          <a:stretch/>
        </p:blipFill>
        <p:spPr>
          <a:xfrm>
            <a:off x="3200400" y="4254480"/>
            <a:ext cx="2579760" cy="2145960"/>
          </a:xfrm>
          <a:prstGeom prst="rect">
            <a:avLst/>
          </a:prstGeom>
          <a:ln w="0">
            <a:noFill/>
          </a:ln>
        </p:spPr>
      </p:pic>
      <p:pic>
        <p:nvPicPr>
          <p:cNvPr id="104" name="" descr=""/>
          <p:cNvPicPr/>
          <p:nvPr/>
        </p:nvPicPr>
        <p:blipFill>
          <a:blip r:embed="rId9"/>
          <a:stretch/>
        </p:blipFill>
        <p:spPr>
          <a:xfrm>
            <a:off x="7086600" y="2348640"/>
            <a:ext cx="1847880" cy="1537200"/>
          </a:xfrm>
          <a:prstGeom prst="rect">
            <a:avLst/>
          </a:prstGeom>
          <a:ln w="0">
            <a:noFill/>
          </a:ln>
        </p:spPr>
      </p:pic>
      <p:pic>
        <p:nvPicPr>
          <p:cNvPr id="105" name="" descr=""/>
          <p:cNvPicPr/>
          <p:nvPr/>
        </p:nvPicPr>
        <p:blipFill>
          <a:blip r:embed="rId10"/>
          <a:stretch/>
        </p:blipFill>
        <p:spPr>
          <a:xfrm>
            <a:off x="7543800" y="5106960"/>
            <a:ext cx="1555200" cy="1293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8013"/>
                </a:solidFill>
                <a:latin typeface="Menlo"/>
              </a:rPr>
              <a:t>% Define the correct range for piScalar and plScalar</a:t>
            </a:r>
            <a:br>
              <a:rPr sz="1800"/>
            </a:br>
            <a:r>
              <a:rPr b="0" lang="en-US" sz="1800" spc="-1" strike="noStrike">
                <a:solidFill>
                  <a:schemeClr val="dk1"/>
                </a:solidFill>
                <a:latin typeface="Menlo"/>
              </a:rPr>
              <a:t>piRange = 10.^(-15:1:0); </a:t>
            </a:r>
            <a:r>
              <a:rPr b="0" lang="en-US" sz="1800" spc="-1" strike="noStrike">
                <a:solidFill>
                  <a:srgbClr val="008013"/>
                </a:solidFill>
                <a:latin typeface="Menlo"/>
              </a:rPr>
              <a:t>% Adjust the range as needed</a:t>
            </a:r>
            <a:br>
              <a:rPr sz="1800"/>
            </a:br>
            <a:r>
              <a:rPr b="0" lang="en-US" sz="1800" spc="-1" strike="noStrike">
                <a:solidFill>
                  <a:schemeClr val="dk1"/>
                </a:solidFill>
                <a:latin typeface="Menlo"/>
              </a:rPr>
              <a:t>plRange = 10.^(-15:1:0); </a:t>
            </a:r>
            <a:r>
              <a:rPr b="0" lang="en-US" sz="1800" spc="-1" strike="noStrike">
                <a:solidFill>
                  <a:srgbClr val="008013"/>
                </a:solidFill>
                <a:latin typeface="Menlo"/>
              </a:rPr>
              <a:t>% Adjust the range as needed</a:t>
            </a:r>
            <a:br>
              <a:rPr sz="1800"/>
            </a:b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" name="Picture 4" descr=""/>
          <p:cNvPicPr/>
          <p:nvPr/>
        </p:nvPicPr>
        <p:blipFill>
          <a:blip r:embed="rId1"/>
          <a:stretch/>
        </p:blipFill>
        <p:spPr>
          <a:xfrm>
            <a:off x="-305640" y="1027800"/>
            <a:ext cx="12190680" cy="606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"/>
          <p:cNvSpPr/>
          <p:nvPr/>
        </p:nvSpPr>
        <p:spPr>
          <a:xfrm>
            <a:off x="2514600" y="330120"/>
            <a:ext cx="582084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"/>
          <p:cNvSpPr/>
          <p:nvPr/>
        </p:nvSpPr>
        <p:spPr>
          <a:xfrm>
            <a:off x="4343400" y="630720"/>
            <a:ext cx="623520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con7_2, con7_3];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5282640" y="914400"/>
            <a:ext cx="706140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con7_2, con7_3, con8];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2652480" y="4042440"/>
            <a:ext cx="3290760" cy="2884680"/>
          </a:xfrm>
          <a:prstGeom prst="rect">
            <a:avLst/>
          </a:prstGeom>
          <a:ln w="0">
            <a:noFill/>
          </a:ln>
        </p:spPr>
      </p:pic>
      <p:pic>
        <p:nvPicPr>
          <p:cNvPr id="110" name="" descr=""/>
          <p:cNvPicPr/>
          <p:nvPr/>
        </p:nvPicPr>
        <p:blipFill>
          <a:blip r:embed="rId2"/>
          <a:stretch/>
        </p:blipFill>
        <p:spPr>
          <a:xfrm>
            <a:off x="5754960" y="4114800"/>
            <a:ext cx="3388680" cy="2812320"/>
          </a:xfrm>
          <a:prstGeom prst="rect">
            <a:avLst/>
          </a:prstGeom>
          <a:ln w="0">
            <a:noFill/>
          </a:ln>
        </p:spPr>
      </p:pic>
      <p:pic>
        <p:nvPicPr>
          <p:cNvPr id="111" name="" descr=""/>
          <p:cNvPicPr/>
          <p:nvPr/>
        </p:nvPicPr>
        <p:blipFill>
          <a:blip r:embed="rId3"/>
          <a:stretch/>
        </p:blipFill>
        <p:spPr>
          <a:xfrm>
            <a:off x="9144000" y="1270080"/>
            <a:ext cx="3047760" cy="2648520"/>
          </a:xfrm>
          <a:prstGeom prst="rect">
            <a:avLst/>
          </a:prstGeom>
          <a:ln w="0">
            <a:noFill/>
          </a:ln>
        </p:spPr>
      </p:pic>
      <p:pic>
        <p:nvPicPr>
          <p:cNvPr id="112" name="" descr=""/>
          <p:cNvPicPr/>
          <p:nvPr/>
        </p:nvPicPr>
        <p:blipFill>
          <a:blip r:embed="rId4"/>
          <a:stretch/>
        </p:blipFill>
        <p:spPr>
          <a:xfrm>
            <a:off x="5943600" y="1338120"/>
            <a:ext cx="2971440" cy="2547720"/>
          </a:xfrm>
          <a:prstGeom prst="rect">
            <a:avLst/>
          </a:prstGeom>
          <a:ln w="0">
            <a:noFill/>
          </a:ln>
        </p:spPr>
      </p:pic>
      <p:pic>
        <p:nvPicPr>
          <p:cNvPr id="113" name="" descr=""/>
          <p:cNvPicPr/>
          <p:nvPr/>
        </p:nvPicPr>
        <p:blipFill>
          <a:blip r:embed="rId5"/>
          <a:stretch/>
        </p:blipFill>
        <p:spPr>
          <a:xfrm>
            <a:off x="2971800" y="1303920"/>
            <a:ext cx="2971440" cy="2581920"/>
          </a:xfrm>
          <a:prstGeom prst="rect">
            <a:avLst/>
          </a:prstGeom>
          <a:ln w="0">
            <a:noFill/>
          </a:ln>
        </p:spPr>
      </p:pic>
      <p:pic>
        <p:nvPicPr>
          <p:cNvPr id="114" name="" descr=""/>
          <p:cNvPicPr/>
          <p:nvPr/>
        </p:nvPicPr>
        <p:blipFill>
          <a:blip r:embed="rId6"/>
          <a:stretch/>
        </p:blipFill>
        <p:spPr>
          <a:xfrm>
            <a:off x="0" y="1303560"/>
            <a:ext cx="2971440" cy="2582280"/>
          </a:xfrm>
          <a:prstGeom prst="rect">
            <a:avLst/>
          </a:prstGeom>
          <a:ln w="0">
            <a:noFill/>
          </a:ln>
        </p:spPr>
      </p:pic>
      <p:sp>
        <p:nvSpPr>
          <p:cNvPr id="115" name=""/>
          <p:cNvSpPr/>
          <p:nvPr/>
        </p:nvSpPr>
        <p:spPr>
          <a:xfrm>
            <a:off x="81360" y="0"/>
            <a:ext cx="403308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"/>
          <p:cNvSpPr/>
          <p:nvPr/>
        </p:nvSpPr>
        <p:spPr>
          <a:xfrm>
            <a:off x="228600" y="4572000"/>
            <a:ext cx="13874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Zoomed in: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8915400" y="1371600"/>
            <a:ext cx="2854800" cy="2374560"/>
          </a:xfrm>
          <a:prstGeom prst="rect">
            <a:avLst/>
          </a:prstGeom>
          <a:ln w="0">
            <a:noFill/>
          </a:ln>
        </p:spPr>
      </p:pic>
      <p:pic>
        <p:nvPicPr>
          <p:cNvPr id="118" name="" descr=""/>
          <p:cNvPicPr/>
          <p:nvPr/>
        </p:nvPicPr>
        <p:blipFill>
          <a:blip r:embed="rId2"/>
          <a:stretch/>
        </p:blipFill>
        <p:spPr>
          <a:xfrm>
            <a:off x="8915400" y="4114800"/>
            <a:ext cx="2793960" cy="2324160"/>
          </a:xfrm>
          <a:prstGeom prst="rect">
            <a:avLst/>
          </a:prstGeom>
          <a:ln w="0">
            <a:noFill/>
          </a:ln>
        </p:spPr>
      </p:pic>
      <p:sp>
        <p:nvSpPr>
          <p:cNvPr id="119" name=""/>
          <p:cNvSpPr/>
          <p:nvPr/>
        </p:nvSpPr>
        <p:spPr>
          <a:xfrm>
            <a:off x="4800600" y="914400"/>
            <a:ext cx="747432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con7_2, con7_3, con8New];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"/>
          <p:cNvSpPr/>
          <p:nvPr/>
        </p:nvSpPr>
        <p:spPr>
          <a:xfrm>
            <a:off x="4114800" y="558720"/>
            <a:ext cx="637236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con7_2, con8New];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3"/>
          <a:stretch/>
        </p:blipFill>
        <p:spPr>
          <a:xfrm>
            <a:off x="5943600" y="3661560"/>
            <a:ext cx="2742840" cy="2281680"/>
          </a:xfrm>
          <a:prstGeom prst="rect">
            <a:avLst/>
          </a:prstGeom>
          <a:ln w="0">
            <a:noFill/>
          </a:ln>
        </p:spPr>
      </p:pic>
      <p:pic>
        <p:nvPicPr>
          <p:cNvPr id="122" name="" descr=""/>
          <p:cNvPicPr/>
          <p:nvPr/>
        </p:nvPicPr>
        <p:blipFill>
          <a:blip r:embed="rId4"/>
          <a:stretch/>
        </p:blipFill>
        <p:spPr>
          <a:xfrm>
            <a:off x="5943600" y="1282680"/>
            <a:ext cx="2854800" cy="2374560"/>
          </a:xfrm>
          <a:prstGeom prst="rect">
            <a:avLst/>
          </a:prstGeom>
          <a:ln w="0">
            <a:noFill/>
          </a:ln>
        </p:spPr>
      </p:pic>
      <p:pic>
        <p:nvPicPr>
          <p:cNvPr id="123" name="" descr=""/>
          <p:cNvPicPr/>
          <p:nvPr/>
        </p:nvPicPr>
        <p:blipFill>
          <a:blip r:embed="rId5"/>
          <a:stretch/>
        </p:blipFill>
        <p:spPr>
          <a:xfrm>
            <a:off x="2971800" y="1270080"/>
            <a:ext cx="2742840" cy="2281680"/>
          </a:xfrm>
          <a:prstGeom prst="rect">
            <a:avLst/>
          </a:prstGeom>
          <a:ln w="0">
            <a:noFill/>
          </a:ln>
        </p:spPr>
      </p:pic>
      <p:sp>
        <p:nvSpPr>
          <p:cNvPr id="124" name=""/>
          <p:cNvSpPr/>
          <p:nvPr/>
        </p:nvSpPr>
        <p:spPr>
          <a:xfrm>
            <a:off x="2743200" y="203040"/>
            <a:ext cx="540936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 con8New];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6"/>
          <a:stretch/>
        </p:blipFill>
        <p:spPr>
          <a:xfrm>
            <a:off x="2971800" y="3657600"/>
            <a:ext cx="2747880" cy="2285640"/>
          </a:xfrm>
          <a:prstGeom prst="rect">
            <a:avLst/>
          </a:prstGeom>
          <a:ln w="0">
            <a:noFill/>
          </a:ln>
        </p:spPr>
      </p:pic>
      <p:sp>
        <p:nvSpPr>
          <p:cNvPr id="126" name=""/>
          <p:cNvSpPr/>
          <p:nvPr/>
        </p:nvSpPr>
        <p:spPr>
          <a:xfrm>
            <a:off x="261360" y="0"/>
            <a:ext cx="499608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 con8];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7"/>
          <a:stretch/>
        </p:blipFill>
        <p:spPr>
          <a:xfrm>
            <a:off x="221040" y="4114800"/>
            <a:ext cx="2750400" cy="2287800"/>
          </a:xfrm>
          <a:prstGeom prst="rect">
            <a:avLst/>
          </a:prstGeom>
          <a:ln w="0">
            <a:noFill/>
          </a:ln>
        </p:spPr>
      </p:pic>
      <p:pic>
        <p:nvPicPr>
          <p:cNvPr id="128" name="" descr=""/>
          <p:cNvPicPr/>
          <p:nvPr/>
        </p:nvPicPr>
        <p:blipFill>
          <a:blip r:embed="rId8"/>
          <a:stretch/>
        </p:blipFill>
        <p:spPr>
          <a:xfrm>
            <a:off x="0" y="1371600"/>
            <a:ext cx="2742840" cy="2281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3193200" y="1371600"/>
            <a:ext cx="2956680" cy="2437560"/>
          </a:xfrm>
          <a:prstGeom prst="rect">
            <a:avLst/>
          </a:prstGeom>
          <a:ln w="0">
            <a:noFill/>
          </a:ln>
        </p:spPr>
      </p:pic>
      <p:sp>
        <p:nvSpPr>
          <p:cNvPr id="130" name=""/>
          <p:cNvSpPr/>
          <p:nvPr/>
        </p:nvSpPr>
        <p:spPr>
          <a:xfrm>
            <a:off x="4800600" y="1015920"/>
            <a:ext cx="706140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con7_2, con7_3, con8];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"/>
          <p:cNvSpPr/>
          <p:nvPr/>
        </p:nvSpPr>
        <p:spPr>
          <a:xfrm>
            <a:off x="3657600" y="660240"/>
            <a:ext cx="595944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con7_3, con8];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"/>
          <p:cNvSpPr/>
          <p:nvPr/>
        </p:nvSpPr>
        <p:spPr>
          <a:xfrm>
            <a:off x="261360" y="0"/>
            <a:ext cx="499608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 con8];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2"/>
          <a:stretch/>
        </p:blipFill>
        <p:spPr>
          <a:xfrm>
            <a:off x="0" y="1371600"/>
            <a:ext cx="3200040" cy="2511720"/>
          </a:xfrm>
          <a:prstGeom prst="rect">
            <a:avLst/>
          </a:prstGeom>
          <a:ln w="0">
            <a:noFill/>
          </a:ln>
        </p:spPr>
      </p:pic>
      <p:sp>
        <p:nvSpPr>
          <p:cNvPr id="134" name=""/>
          <p:cNvSpPr/>
          <p:nvPr/>
        </p:nvSpPr>
        <p:spPr>
          <a:xfrm>
            <a:off x="2041200" y="355680"/>
            <a:ext cx="595944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con7_2, con8];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3"/>
          <a:stretch/>
        </p:blipFill>
        <p:spPr>
          <a:xfrm>
            <a:off x="6172200" y="1379520"/>
            <a:ext cx="3054240" cy="2540520"/>
          </a:xfrm>
          <a:prstGeom prst="rect">
            <a:avLst/>
          </a:prstGeom>
          <a:ln w="0">
            <a:noFill/>
          </a:ln>
        </p:spPr>
      </p:pic>
      <p:pic>
        <p:nvPicPr>
          <p:cNvPr id="136" name="" descr=""/>
          <p:cNvPicPr/>
          <p:nvPr/>
        </p:nvPicPr>
        <p:blipFill>
          <a:blip r:embed="rId4"/>
          <a:stretch/>
        </p:blipFill>
        <p:spPr>
          <a:xfrm>
            <a:off x="9220320" y="1448280"/>
            <a:ext cx="2971440" cy="2361960"/>
          </a:xfrm>
          <a:prstGeom prst="rect">
            <a:avLst/>
          </a:prstGeom>
          <a:ln w="0">
            <a:noFill/>
          </a:ln>
        </p:spPr>
      </p:pic>
      <p:pic>
        <p:nvPicPr>
          <p:cNvPr id="137" name="" descr=""/>
          <p:cNvPicPr/>
          <p:nvPr/>
        </p:nvPicPr>
        <p:blipFill>
          <a:blip r:embed="rId5"/>
          <a:stretch/>
        </p:blipFill>
        <p:spPr>
          <a:xfrm>
            <a:off x="9372600" y="4515480"/>
            <a:ext cx="2971440" cy="2342160"/>
          </a:xfrm>
          <a:prstGeom prst="rect">
            <a:avLst/>
          </a:prstGeom>
          <a:ln w="0">
            <a:noFill/>
          </a:ln>
        </p:spPr>
      </p:pic>
      <p:pic>
        <p:nvPicPr>
          <p:cNvPr id="138" name="" descr=""/>
          <p:cNvPicPr/>
          <p:nvPr/>
        </p:nvPicPr>
        <p:blipFill>
          <a:blip r:embed="rId6"/>
          <a:stretch/>
        </p:blipFill>
        <p:spPr>
          <a:xfrm>
            <a:off x="6287040" y="4343400"/>
            <a:ext cx="2932920" cy="2439720"/>
          </a:xfrm>
          <a:prstGeom prst="rect">
            <a:avLst/>
          </a:prstGeom>
          <a:ln w="0">
            <a:noFill/>
          </a:ln>
        </p:spPr>
      </p:pic>
      <p:pic>
        <p:nvPicPr>
          <p:cNvPr id="139" name="" descr=""/>
          <p:cNvPicPr/>
          <p:nvPr/>
        </p:nvPicPr>
        <p:blipFill>
          <a:blip r:embed="rId7"/>
          <a:stretch/>
        </p:blipFill>
        <p:spPr>
          <a:xfrm>
            <a:off x="3200400" y="4343400"/>
            <a:ext cx="2932920" cy="2439720"/>
          </a:xfrm>
          <a:prstGeom prst="rect">
            <a:avLst/>
          </a:prstGeom>
          <a:ln w="0">
            <a:noFill/>
          </a:ln>
        </p:spPr>
      </p:pic>
      <p:pic>
        <p:nvPicPr>
          <p:cNvPr id="140" name="" descr=""/>
          <p:cNvPicPr/>
          <p:nvPr/>
        </p:nvPicPr>
        <p:blipFill>
          <a:blip r:embed="rId8"/>
          <a:stretch/>
        </p:blipFill>
        <p:spPr>
          <a:xfrm>
            <a:off x="0" y="4343400"/>
            <a:ext cx="2742840" cy="2408760"/>
          </a:xfrm>
          <a:prstGeom prst="rect">
            <a:avLst/>
          </a:prstGeom>
          <a:ln w="0">
            <a:noFill/>
          </a:ln>
        </p:spPr>
      </p:pic>
      <p:pic>
        <p:nvPicPr>
          <p:cNvPr id="141" name="" descr=""/>
          <p:cNvPicPr/>
          <p:nvPr/>
        </p:nvPicPr>
        <p:blipFill>
          <a:blip r:embed="rId9"/>
          <a:stretch/>
        </p:blipFill>
        <p:spPr>
          <a:xfrm>
            <a:off x="-2671920" y="2514600"/>
            <a:ext cx="2747880" cy="2285640"/>
          </a:xfrm>
          <a:prstGeom prst="rect">
            <a:avLst/>
          </a:prstGeom>
          <a:ln w="0">
            <a:noFill/>
          </a:ln>
        </p:spPr>
      </p:pic>
      <p:sp>
        <p:nvSpPr>
          <p:cNvPr id="142" name=""/>
          <p:cNvSpPr/>
          <p:nvPr/>
        </p:nvSpPr>
        <p:spPr>
          <a:xfrm>
            <a:off x="75960" y="3944520"/>
            <a:ext cx="1295280" cy="85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con8New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Menlo"/>
              </a:rPr>
              <a:t>piRange = 10.^(0:0.01:0.5); </a:t>
            </a:r>
            <a:r>
              <a:rPr b="0" lang="en-US" sz="1800" spc="-1" strike="noStrike">
                <a:solidFill>
                  <a:srgbClr val="008013"/>
                </a:solidFill>
                <a:latin typeface="Menlo"/>
              </a:rPr>
              <a:t>% Adjust the range as needed</a:t>
            </a:r>
            <a:br>
              <a:rPr sz="1800"/>
            </a:br>
            <a:r>
              <a:rPr b="0" lang="en-US" sz="1800" spc="-1" strike="noStrike">
                <a:solidFill>
                  <a:schemeClr val="dk1"/>
                </a:solidFill>
                <a:latin typeface="Menlo"/>
              </a:rPr>
              <a:t>plRange = 10.^(-1.5:0.01:-1); </a:t>
            </a:r>
            <a:r>
              <a:rPr b="0" lang="en-US" sz="1800" spc="-1" strike="noStrike">
                <a:solidFill>
                  <a:srgbClr val="008013"/>
                </a:solidFill>
                <a:latin typeface="Menlo"/>
              </a:rPr>
              <a:t>% Adjust the range as needed</a:t>
            </a:r>
            <a:br>
              <a:rPr sz="1800"/>
            </a:b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" name="Picture 4" descr=""/>
          <p:cNvPicPr/>
          <p:nvPr/>
        </p:nvPicPr>
        <p:blipFill>
          <a:blip r:embed="rId1"/>
          <a:stretch/>
        </p:blipFill>
        <p:spPr>
          <a:xfrm>
            <a:off x="0" y="1132560"/>
            <a:ext cx="12190680" cy="606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Aptos Display"/>
              </a:rPr>
              <a:t>Without Mat4_1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" name="Picture 6" descr=""/>
          <p:cNvPicPr/>
          <p:nvPr/>
        </p:nvPicPr>
        <p:blipFill>
          <a:blip r:embed="rId1"/>
          <a:stretch/>
        </p:blipFill>
        <p:spPr>
          <a:xfrm>
            <a:off x="-500400" y="916560"/>
            <a:ext cx="12190680" cy="606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Aptos Display"/>
              </a:rPr>
              <a:t>Without Mat4_1- omitting local infeasibility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9" name="Picture 4" descr=""/>
          <p:cNvPicPr/>
          <p:nvPr/>
        </p:nvPicPr>
        <p:blipFill>
          <a:blip r:embed="rId1"/>
          <a:stretch/>
        </p:blipFill>
        <p:spPr>
          <a:xfrm>
            <a:off x="3681360" y="1881360"/>
            <a:ext cx="4961160" cy="372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Aptos Display"/>
              </a:rPr>
              <a:t>With Mat4_1- omitting local infeasibility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" name="Picture 4" descr=""/>
          <p:cNvPicPr/>
          <p:nvPr/>
        </p:nvPicPr>
        <p:blipFill>
          <a:blip r:embed="rId1"/>
          <a:stretch/>
        </p:blipFill>
        <p:spPr>
          <a:xfrm>
            <a:off x="3614760" y="2347920"/>
            <a:ext cx="4961160" cy="372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Aptos Display"/>
              </a:rPr>
              <a:t>Without Mat4_1: plotting p_iVals and P_lVals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" name="Picture 4" descr=""/>
          <p:cNvPicPr/>
          <p:nvPr/>
        </p:nvPicPr>
        <p:blipFill>
          <a:blip r:embed="rId1"/>
          <a:stretch/>
        </p:blipFill>
        <p:spPr>
          <a:xfrm>
            <a:off x="3429000" y="2171880"/>
            <a:ext cx="5332680" cy="3999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Aptos Display"/>
              </a:rPr>
              <a:t>With Mat4_1: plotting p_iVals and P_lVals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" name="Picture 4" descr=""/>
          <p:cNvPicPr/>
          <p:nvPr/>
        </p:nvPicPr>
        <p:blipFill>
          <a:blip r:embed="rId1"/>
          <a:stretch/>
        </p:blipFill>
        <p:spPr>
          <a:xfrm>
            <a:off x="3105360" y="2028960"/>
            <a:ext cx="5332680" cy="3999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Aptos Display"/>
              </a:rPr>
              <a:t>Fixed Values for P_i and P_l in the global controller – set them to 10^-4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7" name="Picture 4" descr=""/>
          <p:cNvPicPr/>
          <p:nvPr/>
        </p:nvPicPr>
        <p:blipFill>
          <a:blip r:embed="rId1"/>
          <a:stretch/>
        </p:blipFill>
        <p:spPr>
          <a:xfrm>
            <a:off x="3809880" y="2514600"/>
            <a:ext cx="3961080" cy="297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525</TotalTime>
  <Application>LibreOffice/24.2.5.2$Linux_X86_64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2024-08-28T12:38:33Z</dcterms:created>
  <dc:creator>Mohammad Javad</dc:creator>
  <dc:description/>
  <dc:language>en-US</dc:language>
  <cp:lastModifiedBy/>
  <dcterms:modified xsi:type="dcterms:W3CDTF">2024-09-07T19:53:05Z</dcterms:modified>
  <cp:revision>11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r8>16</vt:r8>
  </property>
</Properties>
</file>